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1"/>
  </p:notesMasterIdLst>
  <p:handoutMasterIdLst>
    <p:handoutMasterId r:id="rId12"/>
  </p:handoutMasterIdLst>
  <p:sldIdLst>
    <p:sldId id="265" r:id="rId2"/>
    <p:sldId id="319" r:id="rId3"/>
    <p:sldId id="325" r:id="rId4"/>
    <p:sldId id="324" r:id="rId5"/>
    <p:sldId id="284" r:id="rId6"/>
    <p:sldId id="322" r:id="rId7"/>
    <p:sldId id="327" r:id="rId8"/>
    <p:sldId id="326" r:id="rId9"/>
    <p:sldId id="26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7FE"/>
    <a:srgbClr val="4D4A48"/>
    <a:srgbClr val="F1ED3B"/>
    <a:srgbClr val="7FC7C9"/>
    <a:srgbClr val="DD3832"/>
    <a:srgbClr val="58B744"/>
    <a:srgbClr val="324D96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946" y="5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ru.wikipedia.org/wiki/%D0%9C%D0%BE%D0%BD%D0%B0%D1%85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2705" y="2444131"/>
            <a:ext cx="6400800" cy="704850"/>
          </a:xfrm>
        </p:spPr>
        <p:txBody>
          <a:bodyPr>
            <a:no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Модель вселенной в работах Дж. Бруно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F6E38-8669-4269-B41A-53CF92B83846}"/>
              </a:ext>
            </a:extLst>
          </p:cNvPr>
          <p:cNvSpPr txBox="1"/>
          <p:nvPr/>
        </p:nvSpPr>
        <p:spPr>
          <a:xfrm>
            <a:off x="6013450" y="3638550"/>
            <a:ext cx="2948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  <a:latin typeface="ALS Gorizont Variable Thin Expa" panose="00000500000000000000" pitchFamily="2" charset="0"/>
              </a:rPr>
              <a:t>Выполнил: </a:t>
            </a:r>
          </a:p>
          <a:p>
            <a:r>
              <a:rPr lang="ru-RU" dirty="0">
                <a:solidFill>
                  <a:schemeClr val="bg2"/>
                </a:solidFill>
                <a:latin typeface="ALS Gorizont Variable Thin Expa" panose="00000500000000000000" pitchFamily="2" charset="0"/>
              </a:rPr>
              <a:t>студент группы</a:t>
            </a:r>
            <a:r>
              <a:rPr lang="en-US" dirty="0">
                <a:solidFill>
                  <a:schemeClr val="bg2"/>
                </a:solidFill>
                <a:latin typeface="ALS Gorizont Variable Thin Expa" panose="00000500000000000000" pitchFamily="2" charset="0"/>
              </a:rPr>
              <a:t> P3111</a:t>
            </a:r>
          </a:p>
          <a:p>
            <a:r>
              <a:rPr lang="ru-RU" dirty="0" err="1">
                <a:solidFill>
                  <a:schemeClr val="bg2"/>
                </a:solidFill>
                <a:latin typeface="ALS Gorizont Variable Thin Expa" panose="00000500000000000000" pitchFamily="2" charset="0"/>
              </a:rPr>
              <a:t>Болорболд</a:t>
            </a:r>
            <a:r>
              <a:rPr lang="ru-RU" dirty="0">
                <a:solidFill>
                  <a:schemeClr val="bg2"/>
                </a:solidFill>
                <a:latin typeface="ALS Gorizont Variable Thin Expa" panose="00000500000000000000" pitchFamily="2" charset="0"/>
              </a:rPr>
              <a:t> </a:t>
            </a:r>
            <a:r>
              <a:rPr lang="ru-RU" dirty="0" err="1">
                <a:solidFill>
                  <a:schemeClr val="bg2"/>
                </a:solidFill>
                <a:latin typeface="ALS Gorizont Variable Thin Expa" panose="00000500000000000000" pitchFamily="2" charset="0"/>
              </a:rPr>
              <a:t>Аригуун</a:t>
            </a:r>
            <a:r>
              <a:rPr lang="ru-RU" dirty="0">
                <a:solidFill>
                  <a:schemeClr val="bg2"/>
                </a:solidFill>
                <a:latin typeface="ALS Gorizont Variable Thin Expa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96CB03C-2680-4B48-90F7-452A0AF71F1C}"/>
              </a:ext>
            </a:extLst>
          </p:cNvPr>
          <p:cNvSpPr/>
          <p:nvPr/>
        </p:nvSpPr>
        <p:spPr>
          <a:xfrm>
            <a:off x="554695" y="3770098"/>
            <a:ext cx="2424174" cy="10397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051A25C-65F6-42B1-A5AE-74E93EFD917E}"/>
              </a:ext>
            </a:extLst>
          </p:cNvPr>
          <p:cNvSpPr/>
          <p:nvPr/>
        </p:nvSpPr>
        <p:spPr>
          <a:xfrm>
            <a:off x="6539737" y="4271341"/>
            <a:ext cx="2146300" cy="75150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618B763-A5AE-44AC-9510-2133579F3E40}"/>
              </a:ext>
            </a:extLst>
          </p:cNvPr>
          <p:cNvSpPr/>
          <p:nvPr/>
        </p:nvSpPr>
        <p:spPr>
          <a:xfrm>
            <a:off x="3827528" y="3855561"/>
            <a:ext cx="2006600" cy="91440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Представление о Вселенной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4639" y="3874612"/>
            <a:ext cx="2006600" cy="935251"/>
          </a:xfrm>
          <a:ln>
            <a:solidFill>
              <a:schemeClr val="tx1"/>
            </a:solidFill>
          </a:ln>
          <a:effectLst>
            <a:softEdge rad="12700"/>
          </a:effectLst>
        </p:spPr>
        <p:txBody>
          <a:bodyPr/>
          <a:lstStyle/>
          <a:p>
            <a:r>
              <a:rPr lang="ru-RU" b="0" dirty="0"/>
              <a:t>Строение Вселенной по Томасу </a:t>
            </a:r>
            <a:r>
              <a:rPr lang="ru-RU" b="0" dirty="0" err="1"/>
              <a:t>Диггесу</a:t>
            </a:r>
            <a:r>
              <a:rPr lang="ru-RU" b="0" dirty="0"/>
              <a:t>.</a:t>
            </a:r>
            <a:endParaRPr lang="ru-RU" dirty="0"/>
          </a:p>
        </p:txBody>
      </p:sp>
      <p:pic>
        <p:nvPicPr>
          <p:cNvPr id="9" name="Picture 2" descr="https://upload.wikimedia.org/wikipedia/commons/3/3e/ThomasDiggesmap.JPG">
            <a:extLst>
              <a:ext uri="{FF2B5EF4-FFF2-40B4-BE49-F238E27FC236}">
                <a16:creationId xmlns:a16="http://schemas.microsoft.com/office/drawing/2014/main" id="{BC52A141-84E9-46D7-A207-BC02CC60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287" y="947613"/>
            <a:ext cx="2532745" cy="26577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a/a4/PeuerbachSuperioribus2.png/800px-PeuerbachSuperioribus2.png">
            <a:extLst>
              <a:ext uri="{FF2B5EF4-FFF2-40B4-BE49-F238E27FC236}">
                <a16:creationId xmlns:a16="http://schemas.microsoft.com/office/drawing/2014/main" id="{B80A6B92-5562-433A-BB85-8DA48692F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09173"/>
            <a:ext cx="2424174" cy="3248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екст 2">
            <a:extLst>
              <a:ext uri="{FF2B5EF4-FFF2-40B4-BE49-F238E27FC236}">
                <a16:creationId xmlns:a16="http://schemas.microsoft.com/office/drawing/2014/main" id="{31A79AD8-AC47-4EF9-8B4D-AF9FF62C2B7D}"/>
              </a:ext>
            </a:extLst>
          </p:cNvPr>
          <p:cNvSpPr txBox="1">
            <a:spLocks/>
          </p:cNvSpPr>
          <p:nvPr/>
        </p:nvSpPr>
        <p:spPr>
          <a:xfrm>
            <a:off x="6679437" y="4298727"/>
            <a:ext cx="2006600" cy="935251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 dirty="0"/>
              <a:t>Система вложенных сфер согласно астроному XV в. Георгу </a:t>
            </a:r>
            <a:r>
              <a:rPr lang="ru-RU" b="0" dirty="0" err="1"/>
              <a:t>Пурбаху</a:t>
            </a:r>
            <a:r>
              <a:rPr lang="ru-RU" b="0" dirty="0"/>
              <a:t>.</a:t>
            </a:r>
            <a:endParaRPr lang="ru-RU" dirty="0"/>
          </a:p>
        </p:txBody>
      </p:sp>
      <p:pic>
        <p:nvPicPr>
          <p:cNvPr id="2054" name="Picture 6" descr="https://upload.wikimedia.org/wikipedia/commons/thumb/0/0d/Cellarius_Harmonia_Macrocosmica_-_Scenographia_Systematis_mundani_Ptolemaici.jpg/1024px-Cellarius_Harmonia_Macrocosmica_-_Scenographia_Systematis_mundani_Ptolemaici.jpg">
            <a:extLst>
              <a:ext uri="{FF2B5EF4-FFF2-40B4-BE49-F238E27FC236}">
                <a16:creationId xmlns:a16="http://schemas.microsoft.com/office/drawing/2014/main" id="{C0500239-897F-42A5-A116-28FF2155057A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1" t="7996" r="7991" b="9392"/>
          <a:stretch/>
        </p:blipFill>
        <p:spPr bwMode="auto">
          <a:xfrm>
            <a:off x="207361" y="947613"/>
            <a:ext cx="3204115" cy="26577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8F5201-C75E-4C94-94CC-4FB4E86107B8}"/>
              </a:ext>
            </a:extLst>
          </p:cNvPr>
          <p:cNvSpPr txBox="1"/>
          <p:nvPr/>
        </p:nvSpPr>
        <p:spPr>
          <a:xfrm>
            <a:off x="652190" y="3828358"/>
            <a:ext cx="22291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dirty="0"/>
              <a:t>Геоцентризм от </a:t>
            </a:r>
            <a:r>
              <a:rPr lang="en-US" i="1" dirty="0"/>
              <a:t>Harmonia </a:t>
            </a:r>
            <a:r>
              <a:rPr lang="en-US" i="1" dirty="0" err="1"/>
              <a:t>Macrocosmica</a:t>
            </a:r>
            <a:r>
              <a:rPr lang="en-US" dirty="0"/>
              <a:t> (1708)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660">
        <p14:honeycomb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8A6098-CEC0-4136-9609-A50DD269F9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319" b="8319"/>
          <a:stretch>
            <a:fillRect/>
          </a:stretch>
        </p:blipFill>
        <p:spPr>
          <a:xfrm>
            <a:off x="452407" y="930175"/>
            <a:ext cx="4608513" cy="3842155"/>
          </a:xfr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E652A9B-20CD-4C37-94A4-8F3E3A0E0D02}"/>
              </a:ext>
            </a:extLst>
          </p:cNvPr>
          <p:cNvCxnSpPr>
            <a:cxnSpLocks/>
          </p:cNvCxnSpPr>
          <p:nvPr/>
        </p:nvCxnSpPr>
        <p:spPr>
          <a:xfrm flipV="1">
            <a:off x="2969011" y="1294695"/>
            <a:ext cx="2673800" cy="1563236"/>
          </a:xfrm>
          <a:prstGeom prst="line">
            <a:avLst/>
          </a:prstGeom>
          <a:ln>
            <a:solidFill>
              <a:srgbClr val="4D4A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DABC60E6-5D3D-4165-87A4-BFCA5A2EF66A}"/>
              </a:ext>
            </a:extLst>
          </p:cNvPr>
          <p:cNvSpPr/>
          <p:nvPr/>
        </p:nvSpPr>
        <p:spPr>
          <a:xfrm>
            <a:off x="5582926" y="1181315"/>
            <a:ext cx="667207" cy="228599"/>
          </a:xfrm>
          <a:prstGeom prst="roundRect">
            <a:avLst/>
          </a:prstGeom>
          <a:solidFill>
            <a:srgbClr val="4D4A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7E57B483-9EC9-4B13-BF99-7BE5D5EB00D4}"/>
              </a:ext>
            </a:extLst>
          </p:cNvPr>
          <p:cNvCxnSpPr>
            <a:cxnSpLocks/>
          </p:cNvCxnSpPr>
          <p:nvPr/>
        </p:nvCxnSpPr>
        <p:spPr>
          <a:xfrm flipV="1">
            <a:off x="4546328" y="3640792"/>
            <a:ext cx="1096483" cy="457966"/>
          </a:xfrm>
          <a:prstGeom prst="line">
            <a:avLst/>
          </a:prstGeom>
          <a:ln>
            <a:solidFill>
              <a:srgbClr val="F1ED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0480A688-23D2-4AA3-9ACE-58E7E606F5AF}"/>
              </a:ext>
            </a:extLst>
          </p:cNvPr>
          <p:cNvCxnSpPr>
            <a:cxnSpLocks/>
          </p:cNvCxnSpPr>
          <p:nvPr/>
        </p:nvCxnSpPr>
        <p:spPr>
          <a:xfrm flipV="1">
            <a:off x="4305911" y="3167111"/>
            <a:ext cx="1321684" cy="554346"/>
          </a:xfrm>
          <a:prstGeom prst="line">
            <a:avLst/>
          </a:prstGeom>
          <a:ln>
            <a:solidFill>
              <a:srgbClr val="7FC7C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C1F7B131-780D-4B74-9C1E-7464C6D9D9DB}"/>
              </a:ext>
            </a:extLst>
          </p:cNvPr>
          <p:cNvSpPr/>
          <p:nvPr/>
        </p:nvSpPr>
        <p:spPr>
          <a:xfrm>
            <a:off x="5560852" y="3533197"/>
            <a:ext cx="1796716" cy="215189"/>
          </a:xfrm>
          <a:prstGeom prst="roundRect">
            <a:avLst/>
          </a:prstGeom>
          <a:solidFill>
            <a:srgbClr val="F1ED3B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0E39F013-A85B-4358-949D-59106CC83D3C}"/>
              </a:ext>
            </a:extLst>
          </p:cNvPr>
          <p:cNvSpPr/>
          <p:nvPr/>
        </p:nvSpPr>
        <p:spPr>
          <a:xfrm>
            <a:off x="5574417" y="3057039"/>
            <a:ext cx="605804" cy="215189"/>
          </a:xfrm>
          <a:prstGeom prst="roundRect">
            <a:avLst/>
          </a:prstGeom>
          <a:solidFill>
            <a:srgbClr val="7FC7C9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13E6EAE9-9DAA-4804-B2B5-A4B68A213409}"/>
              </a:ext>
            </a:extLst>
          </p:cNvPr>
          <p:cNvCxnSpPr>
            <a:cxnSpLocks/>
          </p:cNvCxnSpPr>
          <p:nvPr/>
        </p:nvCxnSpPr>
        <p:spPr>
          <a:xfrm flipV="1">
            <a:off x="4082716" y="2681613"/>
            <a:ext cx="1581027" cy="750853"/>
          </a:xfrm>
          <a:prstGeom prst="line">
            <a:avLst/>
          </a:prstGeom>
          <a:ln>
            <a:solidFill>
              <a:srgbClr val="DD383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2BAA5F4D-714D-43B1-97E3-1A3B412CED14}"/>
              </a:ext>
            </a:extLst>
          </p:cNvPr>
          <p:cNvSpPr/>
          <p:nvPr/>
        </p:nvSpPr>
        <p:spPr>
          <a:xfrm>
            <a:off x="5569527" y="2580882"/>
            <a:ext cx="642778" cy="232973"/>
          </a:xfrm>
          <a:prstGeom prst="roundRect">
            <a:avLst/>
          </a:prstGeom>
          <a:solidFill>
            <a:srgbClr val="DD383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8942743F-9D7C-4419-BE45-D452770D26B7}"/>
              </a:ext>
            </a:extLst>
          </p:cNvPr>
          <p:cNvCxnSpPr>
            <a:cxnSpLocks/>
          </p:cNvCxnSpPr>
          <p:nvPr/>
        </p:nvCxnSpPr>
        <p:spPr>
          <a:xfrm flipV="1">
            <a:off x="3768649" y="2223240"/>
            <a:ext cx="1874162" cy="989571"/>
          </a:xfrm>
          <a:prstGeom prst="line">
            <a:avLst/>
          </a:prstGeom>
          <a:ln>
            <a:solidFill>
              <a:srgbClr val="58B74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D96710A-EC4C-4A61-BDED-214A674E22D0}"/>
              </a:ext>
            </a:extLst>
          </p:cNvPr>
          <p:cNvSpPr/>
          <p:nvPr/>
        </p:nvSpPr>
        <p:spPr>
          <a:xfrm>
            <a:off x="5566292" y="2108940"/>
            <a:ext cx="764658" cy="232973"/>
          </a:xfrm>
          <a:prstGeom prst="roundRect">
            <a:avLst/>
          </a:prstGeom>
          <a:solidFill>
            <a:srgbClr val="58B744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1184269-7969-4375-B444-05732F33D5EE}"/>
              </a:ext>
            </a:extLst>
          </p:cNvPr>
          <p:cNvCxnSpPr>
            <a:cxnSpLocks/>
          </p:cNvCxnSpPr>
          <p:nvPr/>
        </p:nvCxnSpPr>
        <p:spPr>
          <a:xfrm flipV="1">
            <a:off x="3449845" y="1766637"/>
            <a:ext cx="2192966" cy="1270214"/>
          </a:xfrm>
          <a:prstGeom prst="line">
            <a:avLst/>
          </a:prstGeom>
          <a:ln>
            <a:solidFill>
              <a:srgbClr val="324D9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01F880A-DF63-4836-B981-7A05D92AB990}"/>
              </a:ext>
            </a:extLst>
          </p:cNvPr>
          <p:cNvSpPr/>
          <p:nvPr/>
        </p:nvSpPr>
        <p:spPr>
          <a:xfrm>
            <a:off x="5602705" y="1652337"/>
            <a:ext cx="509337" cy="228600"/>
          </a:xfrm>
          <a:prstGeom prst="roundRect">
            <a:avLst/>
          </a:prstGeom>
          <a:solidFill>
            <a:srgbClr val="324D9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Представление о Вселенной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8595" y="1154105"/>
            <a:ext cx="2532743" cy="3425371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2"/>
                </a:solidFill>
              </a:rPr>
              <a:t>З</a:t>
            </a:r>
            <a:r>
              <a:rPr lang="en-US" dirty="0">
                <a:solidFill>
                  <a:schemeClr val="bg2"/>
                </a:solidFill>
              </a:rPr>
              <a:t>é</a:t>
            </a:r>
            <a:r>
              <a:rPr lang="ru-RU" dirty="0">
                <a:solidFill>
                  <a:schemeClr val="bg2"/>
                </a:solidFill>
              </a:rPr>
              <a:t>мля</a:t>
            </a:r>
          </a:p>
          <a:p>
            <a:endParaRPr lang="ru-RU" dirty="0"/>
          </a:p>
          <a:p>
            <a:r>
              <a:rPr lang="ru-RU" dirty="0">
                <a:solidFill>
                  <a:schemeClr val="bg2"/>
                </a:solidFill>
              </a:rPr>
              <a:t>Вода</a:t>
            </a:r>
          </a:p>
          <a:p>
            <a:endParaRPr lang="ru-RU" dirty="0"/>
          </a:p>
          <a:p>
            <a:r>
              <a:rPr lang="ru-RU" dirty="0">
                <a:solidFill>
                  <a:schemeClr val="bg1"/>
                </a:solidFill>
              </a:rPr>
              <a:t>Воздух</a:t>
            </a:r>
          </a:p>
          <a:p>
            <a:endParaRPr lang="ru-RU" dirty="0"/>
          </a:p>
          <a:p>
            <a:r>
              <a:rPr lang="ru-RU" dirty="0">
                <a:solidFill>
                  <a:srgbClr val="FFFF00"/>
                </a:solidFill>
              </a:rPr>
              <a:t>Огонь</a:t>
            </a:r>
          </a:p>
          <a:p>
            <a:endParaRPr lang="ru-RU" dirty="0"/>
          </a:p>
          <a:p>
            <a:r>
              <a:rPr lang="ru-RU" dirty="0"/>
              <a:t>Эфир</a:t>
            </a:r>
          </a:p>
          <a:p>
            <a:endParaRPr lang="ru-RU" dirty="0"/>
          </a:p>
          <a:p>
            <a:r>
              <a:rPr lang="ru-RU" dirty="0"/>
              <a:t>«</a:t>
            </a:r>
            <a:r>
              <a:rPr lang="ru-RU" dirty="0" err="1"/>
              <a:t>Перводвигатель</a:t>
            </a:r>
            <a:r>
              <a:rPr lang="ru-RU" dirty="0"/>
              <a:t>»</a:t>
            </a:r>
          </a:p>
          <a:p>
            <a:endParaRPr lang="ru-RU" dirty="0"/>
          </a:p>
          <a:p>
            <a:r>
              <a:rPr lang="ru-RU" dirty="0"/>
              <a:t>*МАСШТАБ НЕ СОБЛЮДЕН!!!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854F53-8746-4B8A-A0B9-A3E5D4525DEB}"/>
              </a:ext>
            </a:extLst>
          </p:cNvPr>
          <p:cNvSpPr txBox="1"/>
          <p:nvPr/>
        </p:nvSpPr>
        <p:spPr>
          <a:xfrm>
            <a:off x="2791299" y="2148970"/>
            <a:ext cx="378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4CE097-4E1F-45A3-AD48-80DF59C7DBD6}"/>
              </a:ext>
            </a:extLst>
          </p:cNvPr>
          <p:cNvSpPr txBox="1"/>
          <p:nvPr/>
        </p:nvSpPr>
        <p:spPr>
          <a:xfrm>
            <a:off x="3252171" y="2347026"/>
            <a:ext cx="378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69E75F-B7A0-47E0-BACB-AE47A3D5699F}"/>
              </a:ext>
            </a:extLst>
          </p:cNvPr>
          <p:cNvSpPr txBox="1"/>
          <p:nvPr/>
        </p:nvSpPr>
        <p:spPr>
          <a:xfrm>
            <a:off x="3566238" y="2502150"/>
            <a:ext cx="378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37E81E-245A-40D7-AC2F-1748D1052477}"/>
              </a:ext>
            </a:extLst>
          </p:cNvPr>
          <p:cNvSpPr txBox="1"/>
          <p:nvPr/>
        </p:nvSpPr>
        <p:spPr>
          <a:xfrm>
            <a:off x="3869391" y="2727514"/>
            <a:ext cx="378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5EC252-58D0-4279-8B83-53DEE5A5EC1D}"/>
              </a:ext>
            </a:extLst>
          </p:cNvPr>
          <p:cNvSpPr txBox="1"/>
          <p:nvPr/>
        </p:nvSpPr>
        <p:spPr>
          <a:xfrm>
            <a:off x="4138753" y="3003234"/>
            <a:ext cx="378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182CD-653F-4B7C-B4CC-B61AC36BCB27}"/>
              </a:ext>
            </a:extLst>
          </p:cNvPr>
          <p:cNvSpPr txBox="1"/>
          <p:nvPr/>
        </p:nvSpPr>
        <p:spPr>
          <a:xfrm>
            <a:off x="4357066" y="3365359"/>
            <a:ext cx="378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5183" y="1375104"/>
            <a:ext cx="3704644" cy="2974646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scene3d>
            <a:camera prst="perspective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«</a:t>
            </a:r>
            <a:r>
              <a:rPr lang="ru-RU" dirty="0" err="1"/>
              <a:t>Ноланец</a:t>
            </a:r>
            <a:r>
              <a:rPr lang="ru-RU" dirty="0"/>
              <a:t>» родился в Ноле; оттуда пошло его прозвище.</a:t>
            </a:r>
          </a:p>
          <a:p>
            <a:r>
              <a:rPr lang="ru-RU" dirty="0"/>
              <a:t>В 11 лет его привезли в Неаполь изучать литературу, логику и диалектику. В 15 лет он поступил в монастырь Святого Доминика, где в 1565 году постригся в </a:t>
            </a:r>
            <a:r>
              <a:rPr lang="ru-RU" dirty="0">
                <a:hlinkClick r:id="rId2" tooltip="Монах"/>
              </a:rPr>
              <a:t>монахи</a:t>
            </a:r>
            <a:r>
              <a:rPr lang="ru-RU" dirty="0"/>
              <a:t> и получил имя Джордано.</a:t>
            </a:r>
          </a:p>
          <a:p>
            <a:r>
              <a:rPr lang="ru-RU" dirty="0"/>
              <a:t>В 1572 году 24-летний Джордано становится католическим священником.</a:t>
            </a:r>
          </a:p>
          <a:p>
            <a:r>
              <a:rPr lang="ru-RU" dirty="0"/>
              <a:t>Не умел молчать.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Джордано Бруно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D8C9C59-FE76-488C-A843-42DB84C0EA0B}"/>
              </a:ext>
            </a:extLst>
          </p:cNvPr>
          <p:cNvSpPr/>
          <p:nvPr/>
        </p:nvSpPr>
        <p:spPr>
          <a:xfrm>
            <a:off x="6807200" y="28094"/>
            <a:ext cx="2324100" cy="941669"/>
          </a:xfrm>
          <a:prstGeom prst="rect">
            <a:avLst/>
          </a:prstGeom>
          <a:solidFill>
            <a:srgbClr val="9307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atin typeface="ALS Gorizont ExtraBold Expanded" panose="02000503000000020004" pitchFamily="50" charset="0"/>
              </a:rPr>
              <a:t>V</a:t>
            </a:r>
            <a:r>
              <a:rPr lang="en-US" sz="4800" b="1" dirty="0" err="1">
                <a:latin typeface="ALS Gorizont ExtraBold Expanded" panose="02000503000000020004" pitchFamily="50" charset="0"/>
              </a:rPr>
              <a:t>i</a:t>
            </a:r>
            <a:r>
              <a:rPr lang="en-US" sz="3600" b="1" dirty="0" err="1">
                <a:latin typeface="ALS Gorizont ExtraBold Expanded" panose="02000503000000020004" pitchFamily="50" charset="0"/>
              </a:rPr>
              <a:t>T</a:t>
            </a:r>
            <a:r>
              <a:rPr lang="mn-MN" sz="3600" b="1" dirty="0">
                <a:latin typeface="ALS Gorizont ExtraBold Expanded" panose="02000503000000020004" pitchFamily="50" charset="0"/>
              </a:rPr>
              <a:t>М</a:t>
            </a:r>
            <a:r>
              <a:rPr lang="en-US" sz="3600" b="1" dirty="0">
                <a:latin typeface="ALS Gorizont ExtraBold Expanded" panose="02000503000000020004" pitchFamily="50" charset="0"/>
              </a:rPr>
              <a:t>O</a:t>
            </a:r>
            <a:endParaRPr lang="ru-RU" sz="3600" b="1" dirty="0">
              <a:latin typeface="ALS Gorizont Bold Expanded" panose="00000805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C3A8D-D821-4432-9636-B4356BCDAF85}"/>
              </a:ext>
            </a:extLst>
          </p:cNvPr>
          <p:cNvSpPr txBox="1"/>
          <p:nvPr/>
        </p:nvSpPr>
        <p:spPr>
          <a:xfrm>
            <a:off x="1047023" y="3682461"/>
            <a:ext cx="3366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LS Gorizont Light Expanded" panose="00000405000000000000" pitchFamily="50" charset="0"/>
              </a:rPr>
              <a:t>Джордано Бруно. </a:t>
            </a:r>
          </a:p>
          <a:p>
            <a:r>
              <a:rPr lang="ru-RU" sz="1600" dirty="0">
                <a:latin typeface="ALS Gorizont Light Expanded" panose="00000405000000000000" pitchFamily="50" charset="0"/>
              </a:rPr>
              <a:t>Эскиз начала XVIII века</a:t>
            </a:r>
          </a:p>
        </p:txBody>
      </p:sp>
      <p:pic>
        <p:nvPicPr>
          <p:cNvPr id="3074" name="Picture 2" descr="Джордано Бруно – биография, фото, личная жизнь, учение и открытия - 24СМИ">
            <a:extLst>
              <a:ext uri="{FF2B5EF4-FFF2-40B4-BE49-F238E27FC236}">
                <a16:creationId xmlns:a16="http://schemas.microsoft.com/office/drawing/2014/main" id="{9B5E6A29-7785-483E-B390-2B06EC7C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8" y="1375104"/>
            <a:ext cx="3297602" cy="219440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«О бесконечности, Вселенной и мирах»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97160A-4D0F-46DF-80DF-5C3427A6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56" y="1003301"/>
            <a:ext cx="6542944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98309"/>
            <a:ext cx="3390901" cy="718133"/>
          </a:xfrm>
        </p:spPr>
        <p:txBody>
          <a:bodyPr>
            <a:normAutofit/>
          </a:bodyPr>
          <a:lstStyle/>
          <a:p>
            <a:r>
              <a:rPr lang="ru-RU" sz="1200" u="none" dirty="0">
                <a:latin typeface="Golos Text Medium" panose="020B0603020202020204" pitchFamily="34" charset="0"/>
                <a:ea typeface="Golos Text Medium" panose="020B0603020202020204" pitchFamily="34" charset="0"/>
              </a:rPr>
              <a:t>Рисунок из книги Коперника </a:t>
            </a:r>
          </a:p>
          <a:p>
            <a:r>
              <a:rPr lang="ru-RU" sz="1200" i="1" u="none" dirty="0">
                <a:latin typeface="Golos Text Medium" panose="020B0603020202020204" pitchFamily="34" charset="0"/>
                <a:ea typeface="Golos Text Medium" panose="020B0603020202020204" pitchFamily="34" charset="0"/>
              </a:rPr>
              <a:t>«О вращении небесных сфер»</a:t>
            </a:r>
            <a:r>
              <a:rPr lang="ru-RU" sz="1200" u="none" dirty="0">
                <a:latin typeface="Golos Text Medium" panose="020B0603020202020204" pitchFamily="34" charset="0"/>
                <a:ea typeface="Golos Text Medium" panose="020B0603020202020204" pitchFamily="34" charset="0"/>
              </a:rPr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959600" cy="527284"/>
          </a:xfrm>
        </p:spPr>
        <p:txBody>
          <a:bodyPr>
            <a:noAutofit/>
          </a:bodyPr>
          <a:lstStyle/>
          <a:p>
            <a:r>
              <a:rPr lang="ru-RU" sz="2400" dirty="0"/>
              <a:t>«О бесконечности, Вселенной и мирах»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5794" y="1589532"/>
            <a:ext cx="2960913" cy="595085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r>
              <a:rPr lang="ru-RU" dirty="0"/>
              <a:t>Эксперимент Галилея, очень похожий на контраргумента Дж. Бруно</a:t>
            </a:r>
          </a:p>
          <a:p>
            <a:endParaRPr lang="ru-RU" dirty="0"/>
          </a:p>
        </p:txBody>
      </p:sp>
      <p:pic>
        <p:nvPicPr>
          <p:cNvPr id="1028" name="Picture 4" descr="https://upload.wikimedia.org/wikipedia/commons/thumb/5/5d/Copernican_heliocentrism_diagram.jpg/800px-Copernican_heliocentrism_diagram.jpg">
            <a:extLst>
              <a:ext uri="{FF2B5EF4-FFF2-40B4-BE49-F238E27FC236}">
                <a16:creationId xmlns:a16="http://schemas.microsoft.com/office/drawing/2014/main" id="{5D12D6D2-D275-4FC5-BEA3-4F08A033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9" y="1462829"/>
            <a:ext cx="4000501" cy="36656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9F3B06-70F0-45A2-B6C9-7E75D973F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" t="2844" r="2066" b="2865"/>
          <a:stretch/>
        </p:blipFill>
        <p:spPr>
          <a:xfrm>
            <a:off x="4826002" y="2223521"/>
            <a:ext cx="4000499" cy="2646315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96CB03C-2680-4B48-90F7-452A0AF71F1C}"/>
              </a:ext>
            </a:extLst>
          </p:cNvPr>
          <p:cNvSpPr/>
          <p:nvPr/>
        </p:nvSpPr>
        <p:spPr>
          <a:xfrm>
            <a:off x="554695" y="3770098"/>
            <a:ext cx="2424174" cy="10397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051A25C-65F6-42B1-A5AE-74E93EFD917E}"/>
              </a:ext>
            </a:extLst>
          </p:cNvPr>
          <p:cNvSpPr/>
          <p:nvPr/>
        </p:nvSpPr>
        <p:spPr>
          <a:xfrm>
            <a:off x="6510369" y="3294205"/>
            <a:ext cx="2146300" cy="75150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618B763-A5AE-44AC-9510-2133579F3E40}"/>
              </a:ext>
            </a:extLst>
          </p:cNvPr>
          <p:cNvSpPr/>
          <p:nvPr/>
        </p:nvSpPr>
        <p:spPr>
          <a:xfrm>
            <a:off x="3865246" y="3895463"/>
            <a:ext cx="2006600" cy="91440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Представление о Вселенной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3123" y="4049581"/>
            <a:ext cx="1664462" cy="606163"/>
          </a:xfrm>
          <a:ln>
            <a:solidFill>
              <a:schemeClr val="tx1"/>
            </a:solidFill>
          </a:ln>
          <a:effectLst>
            <a:softEdge rad="12700"/>
          </a:effectLst>
        </p:spPr>
        <p:txBody>
          <a:bodyPr>
            <a:normAutofit lnSpcReduction="10000"/>
          </a:bodyPr>
          <a:lstStyle/>
          <a:p>
            <a:r>
              <a:rPr lang="ru-RU" b="0" dirty="0"/>
              <a:t>Это неправда.</a:t>
            </a:r>
            <a:endParaRPr lang="ru-RU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31A79AD8-AC47-4EF9-8B4D-AF9FF62C2B7D}"/>
              </a:ext>
            </a:extLst>
          </p:cNvPr>
          <p:cNvSpPr txBox="1">
            <a:spLocks/>
          </p:cNvSpPr>
          <p:nvPr/>
        </p:nvSpPr>
        <p:spPr>
          <a:xfrm>
            <a:off x="6587154" y="3342501"/>
            <a:ext cx="2146299" cy="935251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 dirty="0"/>
              <a:t>У вселенной нет предела.</a:t>
            </a:r>
            <a:endParaRPr lang="ru-RU" dirty="0"/>
          </a:p>
        </p:txBody>
      </p:sp>
      <p:sp>
        <p:nvSpPr>
          <p:cNvPr id="8" name="AutoShape 6" descr="Learn About Galilean Relativity | Chegg.com">
            <a:extLst>
              <a:ext uri="{FF2B5EF4-FFF2-40B4-BE49-F238E27FC236}">
                <a16:creationId xmlns:a16="http://schemas.microsoft.com/office/drawing/2014/main" id="{609D46EC-5D40-46D4-9070-F6404044B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0150" y="469900"/>
            <a:ext cx="2254250" cy="22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6" name="Picture 10" descr="Появилось новое доказательство того, что Луна была частью Земли">
            <a:extLst>
              <a:ext uri="{FF2B5EF4-FFF2-40B4-BE49-F238E27FC236}">
                <a16:creationId xmlns:a16="http://schemas.microsoft.com/office/drawing/2014/main" id="{B3DC10CA-DB73-4C1F-A408-497E38F9C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9" y="1629676"/>
            <a:ext cx="3053017" cy="1884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91E780-FFE1-4C3A-B8DC-A78095B35E0D}"/>
              </a:ext>
            </a:extLst>
          </p:cNvPr>
          <p:cNvSpPr txBox="1"/>
          <p:nvPr/>
        </p:nvSpPr>
        <p:spPr>
          <a:xfrm>
            <a:off x="1188168" y="4091202"/>
            <a:ext cx="213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Планеты?!</a:t>
            </a:r>
          </a:p>
        </p:txBody>
      </p:sp>
      <p:pic>
        <p:nvPicPr>
          <p:cNvPr id="4108" name="Picture 12" descr="Искры на Площади Цветов: как Джордано Бруно оказался на костре инквизиции |  Вокруг Света">
            <a:extLst>
              <a:ext uri="{FF2B5EF4-FFF2-40B4-BE49-F238E27FC236}">
                <a16:creationId xmlns:a16="http://schemas.microsoft.com/office/drawing/2014/main" id="{90B00CE4-456D-4364-8BBA-2C5BB6F9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1" y="852770"/>
            <a:ext cx="2424175" cy="2817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A337382-1CFA-4AD5-9A78-9EB1620D36E6}"/>
              </a:ext>
            </a:extLst>
          </p:cNvPr>
          <p:cNvCxnSpPr>
            <a:cxnSpLocks/>
          </p:cNvCxnSpPr>
          <p:nvPr/>
        </p:nvCxnSpPr>
        <p:spPr>
          <a:xfrm>
            <a:off x="3733800" y="997184"/>
            <a:ext cx="2216150" cy="2571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6A828C2-B478-4053-9A6B-FD25B6DA5914}"/>
              </a:ext>
            </a:extLst>
          </p:cNvPr>
          <p:cNvCxnSpPr>
            <a:cxnSpLocks/>
          </p:cNvCxnSpPr>
          <p:nvPr/>
        </p:nvCxnSpPr>
        <p:spPr>
          <a:xfrm flipH="1">
            <a:off x="3733800" y="914400"/>
            <a:ext cx="2138046" cy="2654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10" name="Picture 14" descr="Есть ли конец у Вселенной? — Naked Science">
            <a:extLst>
              <a:ext uri="{FF2B5EF4-FFF2-40B4-BE49-F238E27FC236}">
                <a16:creationId xmlns:a16="http://schemas.microsoft.com/office/drawing/2014/main" id="{1755559E-6561-4ECC-9973-1C8817EA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1" y="1629676"/>
            <a:ext cx="2952816" cy="14938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9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2" y="1593871"/>
            <a:ext cx="4114799" cy="1016000"/>
          </a:xfrm>
        </p:spPr>
        <p:txBody>
          <a:bodyPr/>
          <a:lstStyle/>
          <a:p>
            <a:r>
              <a:rPr lang="ru-RU" dirty="0"/>
              <a:t>                                Памятник Джордано Бруно.</a:t>
            </a:r>
          </a:p>
          <a:p>
            <a:r>
              <a:rPr lang="ru-RU" dirty="0"/>
              <a:t>                                Создан </a:t>
            </a:r>
            <a:r>
              <a:rPr lang="ru-RU" dirty="0" err="1"/>
              <a:t>Этторе</a:t>
            </a:r>
            <a:r>
              <a:rPr lang="ru-RU" dirty="0"/>
              <a:t> Феррари.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210" y="3455086"/>
            <a:ext cx="2616940" cy="1777314"/>
          </a:xfrm>
        </p:spPr>
        <p:txBody>
          <a:bodyPr/>
          <a:lstStyle/>
          <a:p>
            <a:pPr algn="r"/>
            <a:r>
              <a:rPr lang="ru-RU" dirty="0"/>
              <a:t>«</a:t>
            </a:r>
            <a:r>
              <a:rPr lang="ru-RU" i="1" dirty="0"/>
              <a:t>Я умираю мучеником добровольно и знаю, что моя душа с последним вздохом вознесётся в рай</a:t>
            </a:r>
            <a:r>
              <a:rPr lang="ru-RU" dirty="0"/>
              <a:t>».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044" y="4203569"/>
            <a:ext cx="3632201" cy="782058"/>
          </a:xfrm>
        </p:spPr>
        <p:txBody>
          <a:bodyPr/>
          <a:lstStyle/>
          <a:p>
            <a:r>
              <a:rPr lang="ru-RU" dirty="0"/>
              <a:t>Кампо дел </a:t>
            </a:r>
            <a:r>
              <a:rPr lang="ru-RU" dirty="0" err="1"/>
              <a:t>Фиори</a:t>
            </a:r>
            <a:r>
              <a:rPr lang="ru-RU" dirty="0"/>
              <a:t> (или «поле цветов») – место смерти Дж. Бруно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73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Смерть Дж. Бруно</a:t>
            </a:r>
          </a:p>
        </p:txBody>
      </p:sp>
      <p:pic>
        <p:nvPicPr>
          <p:cNvPr id="5122" name="Picture 2" descr="Bronze statue of Giordano Bruno by Ettore Ferrari , Campo de' Fiori, Rome.jpg">
            <a:extLst>
              <a:ext uri="{FF2B5EF4-FFF2-40B4-BE49-F238E27FC236}">
                <a16:creationId xmlns:a16="http://schemas.microsoft.com/office/drawing/2014/main" id="{7B6EF227-253F-46F4-8878-68336A60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54623"/>
            <a:ext cx="1542310" cy="3928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l Valle delle Rose ....JPG">
            <a:extLst>
              <a:ext uri="{FF2B5EF4-FFF2-40B4-BE49-F238E27FC236}">
                <a16:creationId xmlns:a16="http://schemas.microsoft.com/office/drawing/2014/main" id="{9FFEC20B-2F81-4336-8F18-B1D25EF37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2" y="954623"/>
            <a:ext cx="4229098" cy="3171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7067550" y="4866501"/>
            <a:ext cx="2120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GitHub: 17StarPlatinovich</a:t>
            </a:r>
            <a:endParaRPr lang="ru-RU" sz="1050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60">
        <p14:reveal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6236</TotalTime>
  <Words>277</Words>
  <Application>Microsoft Office PowerPoint</Application>
  <PresentationFormat>Экран (16:9)</PresentationFormat>
  <Paragraphs>58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ALS Gorizont Bold Expanded</vt:lpstr>
      <vt:lpstr>ALS Gorizont ExtraBold Expanded</vt:lpstr>
      <vt:lpstr>ALS Gorizont Light Expanded</vt:lpstr>
      <vt:lpstr>ALS Gorizont Variable Thin Expa</vt:lpstr>
      <vt:lpstr>Arial</vt:lpstr>
      <vt:lpstr>Calibri</vt:lpstr>
      <vt:lpstr>Golos Text</vt:lpstr>
      <vt:lpstr>Golos Text DemiBold</vt:lpstr>
      <vt:lpstr>Golos Text Medium</vt:lpstr>
      <vt:lpstr>Тема1</vt:lpstr>
      <vt:lpstr>Модель вселенной в работах Дж. Бруно</vt:lpstr>
      <vt:lpstr>Представление о Вселенной </vt:lpstr>
      <vt:lpstr>Представление о Вселенной </vt:lpstr>
      <vt:lpstr>Джордано Бруно</vt:lpstr>
      <vt:lpstr>«О бесконечности, Вселенной и мирах»</vt:lpstr>
      <vt:lpstr>«О бесконечности, Вселенной и мирах»</vt:lpstr>
      <vt:lpstr>Представление о Вселенной </vt:lpstr>
      <vt:lpstr>Смерть Дж. Бруно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Dell</cp:lastModifiedBy>
  <cp:revision>120</cp:revision>
  <dcterms:created xsi:type="dcterms:W3CDTF">2014-06-27T12:30:22Z</dcterms:created>
  <dcterms:modified xsi:type="dcterms:W3CDTF">2022-11-10T11:27:36Z</dcterms:modified>
</cp:coreProperties>
</file>